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58" y="-5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148753663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cmpd="sng">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cmpd="sng">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cmpd="sng">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cmpd="sng">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cmpd="sng">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pPr>
                <a:spcBef>
                  <a:spcPts val="0"/>
                </a:spcBef>
                <a:buNone/>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rtl="0">
              <a:spcBef>
                <a:spcPts val="0"/>
              </a:spcBef>
              <a:buNone/>
            </a:pPr>
            <a:r>
              <a:rPr lang="en" sz="4800">
                <a:solidFill>
                  <a:srgbClr val="DA0002"/>
                </a:solidFill>
              </a:rPr>
              <a:t>Practically Teaching</a:t>
            </a:r>
          </a:p>
          <a:p>
            <a:pPr>
              <a:spcBef>
                <a:spcPts val="0"/>
              </a:spcBef>
              <a:buNone/>
            </a:pPr>
            <a:r>
              <a:rPr lang="en" sz="3600" b="0" i="1">
                <a:solidFill>
                  <a:srgbClr val="DA0002"/>
                </a:solidFill>
              </a:rPr>
              <a:t>Training the Next Generation of Instruction Librarians Through an LIS Practicum Experience</a:t>
            </a: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algn="r">
              <a:spcBef>
                <a:spcPts val="0"/>
              </a:spcBef>
              <a:buNone/>
            </a:pPr>
            <a:r>
              <a:rPr lang="en" sz="3000"/>
              <a:t>Jenny Dale, UNC Greensboro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George Washington University</a:t>
            </a:r>
          </a:p>
        </p:txBody>
      </p:sp>
      <p:sp>
        <p:nvSpPr>
          <p:cNvPr id="92" name="Shape 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b="1"/>
              <a:t>Recommendations:</a:t>
            </a:r>
          </a:p>
          <a:p>
            <a:pPr marL="457200" lvl="0" indent="-381000" rtl="0">
              <a:spcBef>
                <a:spcPts val="0"/>
              </a:spcBef>
              <a:buClr>
                <a:schemeClr val="dk1"/>
              </a:buClr>
              <a:buSzPct val="100000"/>
              <a:buFont typeface="Arial"/>
              <a:buAutoNum type="arabicPeriod"/>
            </a:pPr>
            <a:r>
              <a:rPr lang="en" sz="2400"/>
              <a:t>Write a job description.</a:t>
            </a:r>
          </a:p>
          <a:p>
            <a:pPr marL="457200" lvl="0" indent="-381000" rtl="0">
              <a:spcBef>
                <a:spcPts val="0"/>
              </a:spcBef>
              <a:buClr>
                <a:schemeClr val="dk1"/>
              </a:buClr>
              <a:buSzPct val="100000"/>
              <a:buFont typeface="Arial"/>
              <a:buAutoNum type="arabicPeriod"/>
            </a:pPr>
            <a:r>
              <a:rPr lang="en" sz="2400"/>
              <a:t>Conduct interviews.</a:t>
            </a:r>
          </a:p>
          <a:p>
            <a:pPr marL="457200" lvl="0" indent="-381000" rtl="0">
              <a:spcBef>
                <a:spcPts val="0"/>
              </a:spcBef>
              <a:buClr>
                <a:srgbClr val="DA0002"/>
              </a:buClr>
              <a:buSzPct val="100000"/>
              <a:buFont typeface="Arial"/>
              <a:buAutoNum type="arabicPeriod"/>
            </a:pPr>
            <a:r>
              <a:rPr lang="en" sz="2400" b="1">
                <a:solidFill>
                  <a:srgbClr val="DA0002"/>
                </a:solidFill>
              </a:rPr>
              <a:t>Provide an authentic experience.</a:t>
            </a:r>
          </a:p>
          <a:p>
            <a:pPr marL="457200" lvl="0" indent="-381000" rtl="0">
              <a:spcBef>
                <a:spcPts val="0"/>
              </a:spcBef>
              <a:buClr>
                <a:schemeClr val="dk1"/>
              </a:buClr>
              <a:buSzPct val="100000"/>
              <a:buFont typeface="Arial"/>
              <a:buAutoNum type="arabicPeriod"/>
            </a:pPr>
            <a:r>
              <a:rPr lang="en" sz="2400"/>
              <a:t>Plan projects.</a:t>
            </a:r>
          </a:p>
          <a:p>
            <a:pPr marL="457200" lvl="0" indent="-381000" rtl="0">
              <a:spcBef>
                <a:spcPts val="0"/>
              </a:spcBef>
              <a:buClr>
                <a:schemeClr val="dk1"/>
              </a:buClr>
              <a:buSzPct val="100000"/>
              <a:buFont typeface="Arial"/>
              <a:buAutoNum type="arabicPeriod"/>
            </a:pPr>
            <a:r>
              <a:rPr lang="en" sz="2400"/>
              <a:t>Provide continual feedback through multiple means.</a:t>
            </a:r>
          </a:p>
          <a:p>
            <a:pPr marL="457200" lvl="0" indent="-381000" rtl="0">
              <a:spcBef>
                <a:spcPts val="0"/>
              </a:spcBef>
              <a:buClr>
                <a:schemeClr val="dk1"/>
              </a:buClr>
              <a:buSzPct val="100000"/>
              <a:buFont typeface="Arial"/>
              <a:buAutoNum type="arabicPeriod"/>
            </a:pPr>
            <a:r>
              <a:rPr lang="en" sz="2400"/>
              <a:t>Develop relationships with the LIS program</a:t>
            </a:r>
          </a:p>
          <a:p>
            <a:pPr marL="457200" lvl="0" indent="-381000" rtl="0">
              <a:spcBef>
                <a:spcPts val="0"/>
              </a:spcBef>
              <a:buClr>
                <a:schemeClr val="dk1"/>
              </a:buClr>
              <a:buSzPct val="100000"/>
              <a:buFont typeface="Arial"/>
              <a:buAutoNum type="arabicPeriod"/>
            </a:pPr>
            <a:r>
              <a:rPr lang="en" sz="2400"/>
              <a:t>Publicize the internship opportunity.</a:t>
            </a:r>
          </a:p>
          <a:p>
            <a:pPr lvl="0" algn="r" rtl="0">
              <a:spcBef>
                <a:spcPts val="0"/>
              </a:spcBef>
              <a:buNone/>
            </a:pPr>
            <a:r>
              <a:rPr lang="en" sz="2400"/>
              <a:t>(Nutefall, 2012, p. 89-90)</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George Washington University</a:t>
            </a:r>
          </a:p>
        </p:txBody>
      </p:sp>
      <p:sp>
        <p:nvSpPr>
          <p:cNvPr id="98" name="Shape 9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b="1"/>
              <a:t>Recommendations:</a:t>
            </a:r>
          </a:p>
          <a:p>
            <a:pPr marL="457200" lvl="0" indent="-381000" rtl="0">
              <a:spcBef>
                <a:spcPts val="0"/>
              </a:spcBef>
              <a:buClr>
                <a:schemeClr val="dk1"/>
              </a:buClr>
              <a:buSzPct val="100000"/>
              <a:buFont typeface="Arial"/>
              <a:buAutoNum type="arabicPeriod"/>
            </a:pPr>
            <a:r>
              <a:rPr lang="en" sz="2400"/>
              <a:t>Write a job description.</a:t>
            </a:r>
          </a:p>
          <a:p>
            <a:pPr marL="457200" lvl="0" indent="-381000" rtl="0">
              <a:spcBef>
                <a:spcPts val="0"/>
              </a:spcBef>
              <a:buClr>
                <a:schemeClr val="dk1"/>
              </a:buClr>
              <a:buSzPct val="100000"/>
              <a:buFont typeface="Arial"/>
              <a:buAutoNum type="arabicPeriod"/>
            </a:pPr>
            <a:r>
              <a:rPr lang="en" sz="2400"/>
              <a:t>Conduct interviews.</a:t>
            </a:r>
          </a:p>
          <a:p>
            <a:pPr marL="457200" lvl="0" indent="-381000" rtl="0">
              <a:spcBef>
                <a:spcPts val="0"/>
              </a:spcBef>
              <a:buClr>
                <a:srgbClr val="DA0002"/>
              </a:buClr>
              <a:buSzPct val="100000"/>
              <a:buFont typeface="Arial"/>
              <a:buAutoNum type="arabicPeriod"/>
            </a:pPr>
            <a:r>
              <a:rPr lang="en" sz="2400" b="1">
                <a:solidFill>
                  <a:srgbClr val="DA0002"/>
                </a:solidFill>
              </a:rPr>
              <a:t>Provide an authentic experience.</a:t>
            </a:r>
          </a:p>
          <a:p>
            <a:pPr marL="457200" lvl="0" indent="-381000" rtl="0">
              <a:spcBef>
                <a:spcPts val="0"/>
              </a:spcBef>
              <a:buClr>
                <a:srgbClr val="DA0002"/>
              </a:buClr>
              <a:buSzPct val="100000"/>
              <a:buFont typeface="Arial"/>
              <a:buAutoNum type="arabicPeriod"/>
            </a:pPr>
            <a:r>
              <a:rPr lang="en" sz="2400" b="1">
                <a:solidFill>
                  <a:srgbClr val="DA0002"/>
                </a:solidFill>
              </a:rPr>
              <a:t>Plan projects.</a:t>
            </a:r>
          </a:p>
          <a:p>
            <a:pPr marL="457200" lvl="0" indent="-381000" rtl="0">
              <a:spcBef>
                <a:spcPts val="0"/>
              </a:spcBef>
              <a:buClr>
                <a:schemeClr val="dk1"/>
              </a:buClr>
              <a:buSzPct val="100000"/>
              <a:buFont typeface="Arial"/>
              <a:buAutoNum type="arabicPeriod"/>
            </a:pPr>
            <a:r>
              <a:rPr lang="en" sz="2400"/>
              <a:t>Provide continual feedback through multiple means.</a:t>
            </a:r>
          </a:p>
          <a:p>
            <a:pPr marL="457200" lvl="0" indent="-381000" rtl="0">
              <a:spcBef>
                <a:spcPts val="0"/>
              </a:spcBef>
              <a:buClr>
                <a:schemeClr val="dk1"/>
              </a:buClr>
              <a:buSzPct val="100000"/>
              <a:buFont typeface="Arial"/>
              <a:buAutoNum type="arabicPeriod"/>
            </a:pPr>
            <a:r>
              <a:rPr lang="en" sz="2400"/>
              <a:t>Develop relationships with the LIS program</a:t>
            </a:r>
          </a:p>
          <a:p>
            <a:pPr marL="457200" lvl="0" indent="-381000" rtl="0">
              <a:spcBef>
                <a:spcPts val="0"/>
              </a:spcBef>
              <a:buClr>
                <a:schemeClr val="dk1"/>
              </a:buClr>
              <a:buSzPct val="100000"/>
              <a:buFont typeface="Arial"/>
              <a:buAutoNum type="arabicPeriod"/>
            </a:pPr>
            <a:r>
              <a:rPr lang="en" sz="2400"/>
              <a:t>Publicize the internship opportunity.</a:t>
            </a:r>
          </a:p>
          <a:p>
            <a:pPr lvl="0" algn="r" rtl="0">
              <a:spcBef>
                <a:spcPts val="0"/>
              </a:spcBef>
              <a:buNone/>
            </a:pPr>
            <a:r>
              <a:rPr lang="en" sz="2400"/>
              <a:t>(Nutefall, 2012, p. 89-90)</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George Washington University</a:t>
            </a:r>
          </a:p>
        </p:txBody>
      </p:sp>
      <p:sp>
        <p:nvSpPr>
          <p:cNvPr id="104" name="Shape 10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b="1"/>
              <a:t>Recommendations:</a:t>
            </a:r>
          </a:p>
          <a:p>
            <a:pPr marL="457200" lvl="0" indent="-381000" rtl="0">
              <a:spcBef>
                <a:spcPts val="0"/>
              </a:spcBef>
              <a:buClr>
                <a:schemeClr val="dk1"/>
              </a:buClr>
              <a:buSzPct val="100000"/>
              <a:buFont typeface="Arial"/>
              <a:buAutoNum type="arabicPeriod"/>
            </a:pPr>
            <a:r>
              <a:rPr lang="en" sz="2400"/>
              <a:t>Write a job description.</a:t>
            </a:r>
          </a:p>
          <a:p>
            <a:pPr marL="457200" lvl="0" indent="-381000" rtl="0">
              <a:spcBef>
                <a:spcPts val="0"/>
              </a:spcBef>
              <a:buClr>
                <a:schemeClr val="dk1"/>
              </a:buClr>
              <a:buSzPct val="100000"/>
              <a:buFont typeface="Arial"/>
              <a:buAutoNum type="arabicPeriod"/>
            </a:pPr>
            <a:r>
              <a:rPr lang="en" sz="2400"/>
              <a:t>Conduct interviews.</a:t>
            </a:r>
          </a:p>
          <a:p>
            <a:pPr marL="457200" lvl="0" indent="-381000" rtl="0">
              <a:spcBef>
                <a:spcPts val="0"/>
              </a:spcBef>
              <a:buClr>
                <a:srgbClr val="DA0002"/>
              </a:buClr>
              <a:buSzPct val="100000"/>
              <a:buFont typeface="Arial"/>
              <a:buAutoNum type="arabicPeriod"/>
            </a:pPr>
            <a:r>
              <a:rPr lang="en" sz="2400" b="1">
                <a:solidFill>
                  <a:srgbClr val="DA0002"/>
                </a:solidFill>
              </a:rPr>
              <a:t>Provide an authentic experience.</a:t>
            </a:r>
          </a:p>
          <a:p>
            <a:pPr marL="457200" lvl="0" indent="-381000" rtl="0">
              <a:spcBef>
                <a:spcPts val="0"/>
              </a:spcBef>
              <a:buClr>
                <a:srgbClr val="DA0002"/>
              </a:buClr>
              <a:buSzPct val="100000"/>
              <a:buFont typeface="Arial"/>
              <a:buAutoNum type="arabicPeriod"/>
            </a:pPr>
            <a:r>
              <a:rPr lang="en" sz="2400" b="1">
                <a:solidFill>
                  <a:srgbClr val="DA0002"/>
                </a:solidFill>
              </a:rPr>
              <a:t>Plan projects.</a:t>
            </a:r>
          </a:p>
          <a:p>
            <a:pPr marL="457200" lvl="0" indent="-381000" rtl="0">
              <a:spcBef>
                <a:spcPts val="0"/>
              </a:spcBef>
              <a:buClr>
                <a:srgbClr val="DA0002"/>
              </a:buClr>
              <a:buSzPct val="100000"/>
              <a:buFont typeface="Arial"/>
              <a:buAutoNum type="arabicPeriod"/>
            </a:pPr>
            <a:r>
              <a:rPr lang="en" sz="2400" b="1">
                <a:solidFill>
                  <a:srgbClr val="DA0002"/>
                </a:solidFill>
              </a:rPr>
              <a:t>Provide continual feedback through multiple means.</a:t>
            </a:r>
          </a:p>
          <a:p>
            <a:pPr marL="457200" lvl="0" indent="-381000" rtl="0">
              <a:spcBef>
                <a:spcPts val="0"/>
              </a:spcBef>
              <a:buClr>
                <a:schemeClr val="dk1"/>
              </a:buClr>
              <a:buSzPct val="100000"/>
              <a:buFont typeface="Arial"/>
              <a:buAutoNum type="arabicPeriod"/>
            </a:pPr>
            <a:r>
              <a:rPr lang="en" sz="2400"/>
              <a:t>Develop relationships with the LIS program</a:t>
            </a:r>
          </a:p>
          <a:p>
            <a:pPr marL="457200" lvl="0" indent="-381000" rtl="0">
              <a:spcBef>
                <a:spcPts val="0"/>
              </a:spcBef>
              <a:buClr>
                <a:schemeClr val="dk1"/>
              </a:buClr>
              <a:buSzPct val="100000"/>
              <a:buFont typeface="Arial"/>
              <a:buAutoNum type="arabicPeriod"/>
            </a:pPr>
            <a:r>
              <a:rPr lang="en" sz="2400"/>
              <a:t>Publicize the internship opportunity.</a:t>
            </a:r>
          </a:p>
          <a:p>
            <a:pPr lvl="0" algn="r" rtl="0">
              <a:spcBef>
                <a:spcPts val="0"/>
              </a:spcBef>
              <a:buNone/>
            </a:pPr>
            <a:r>
              <a:rPr lang="en" sz="2400"/>
              <a:t>(Nutefall, 2012, p. 89-90)</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Northwestern University, Schaffner Library</a:t>
            </a:r>
          </a:p>
        </p:txBody>
      </p:sp>
      <p:sp>
        <p:nvSpPr>
          <p:cNvPr id="110" name="Shape 11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Revamped pre-professional intern program based on Peter Drucker’s </a:t>
            </a:r>
            <a:r>
              <a:rPr lang="en" i="1"/>
              <a:t>Management Challenges for the 21st Century</a:t>
            </a:r>
          </a:p>
          <a:p>
            <a:pPr marL="914400" lvl="1" indent="-381000" rtl="0">
              <a:spcBef>
                <a:spcPts val="0"/>
              </a:spcBef>
              <a:buClr>
                <a:schemeClr val="dk1"/>
              </a:buClr>
              <a:buSzPct val="80000"/>
              <a:buFont typeface="Courier New"/>
              <a:buChar char="o"/>
            </a:pPr>
            <a:r>
              <a:rPr lang="en"/>
              <a:t>Shift from “Here is how you do the task” to a more holistic “What is the task?” (Doyle, 2008, p. 397).</a:t>
            </a:r>
          </a:p>
          <a:p>
            <a:pPr marL="914400" lvl="1" indent="-381000" rtl="0">
              <a:spcBef>
                <a:spcPts val="0"/>
              </a:spcBef>
              <a:buClr>
                <a:schemeClr val="dk1"/>
              </a:buClr>
              <a:buSzPct val="80000"/>
              <a:buFont typeface="Courier New"/>
              <a:buChar char="o"/>
            </a:pPr>
            <a:r>
              <a:rPr lang="en"/>
              <a:t>Blog for interns and staff to share reference experiences </a:t>
            </a:r>
          </a:p>
          <a:p>
            <a:pPr marL="914400" lvl="1" indent="-381000" rtl="0">
              <a:spcBef>
                <a:spcPts val="0"/>
              </a:spcBef>
              <a:buClr>
                <a:schemeClr val="dk1"/>
              </a:buClr>
              <a:buSzPct val="80000"/>
              <a:buFont typeface="Courier New"/>
              <a:buChar char="o"/>
            </a:pPr>
            <a:r>
              <a:rPr lang="en"/>
              <a:t>Increased one-on-one time with intern supervisor</a:t>
            </a:r>
          </a:p>
          <a:p>
            <a:pPr marL="457200" lvl="0" indent="0">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457200" y="333734"/>
            <a:ext cx="8229600" cy="3009600"/>
          </a:xfrm>
          <a:prstGeom prst="rect">
            <a:avLst/>
          </a:prstGeom>
        </p:spPr>
        <p:txBody>
          <a:bodyPr lIns="91425" tIns="91425" rIns="91425" bIns="91425" anchor="t" anchorCtr="0">
            <a:noAutofit/>
          </a:bodyPr>
          <a:lstStyle/>
          <a:p>
            <a:pPr>
              <a:spcBef>
                <a:spcPts val="0"/>
              </a:spcBef>
              <a:buNone/>
            </a:pPr>
            <a:r>
              <a:rPr lang="en" sz="6000"/>
              <a:t>UNCG Libraries: First-Year Instruction Practicum</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The basics</a:t>
            </a:r>
          </a:p>
        </p:txBody>
      </p:sp>
      <p:sp>
        <p:nvSpPr>
          <p:cNvPr id="122" name="Shape 12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120 hours </a:t>
            </a:r>
          </a:p>
          <a:p>
            <a:pPr marL="914400" lvl="1" indent="-381000" rtl="0">
              <a:spcBef>
                <a:spcPts val="0"/>
              </a:spcBef>
              <a:buClr>
                <a:schemeClr val="dk1"/>
              </a:buClr>
              <a:buSzPct val="80000"/>
              <a:buFont typeface="Courier New"/>
              <a:buChar char="o"/>
            </a:pPr>
            <a:r>
              <a:rPr lang="en"/>
              <a:t>15 hours of observation</a:t>
            </a:r>
          </a:p>
          <a:p>
            <a:pPr marL="914400" lvl="1" indent="-381000" rtl="0">
              <a:spcBef>
                <a:spcPts val="0"/>
              </a:spcBef>
              <a:buClr>
                <a:schemeClr val="dk1"/>
              </a:buClr>
              <a:buSzPct val="80000"/>
              <a:buFont typeface="Courier New"/>
              <a:buChar char="o"/>
            </a:pPr>
            <a:r>
              <a:rPr lang="en"/>
              <a:t>70 hours of teaching </a:t>
            </a:r>
          </a:p>
          <a:p>
            <a:pPr marL="914400" lvl="1" indent="-381000" rtl="0">
              <a:spcBef>
                <a:spcPts val="0"/>
              </a:spcBef>
              <a:buClr>
                <a:schemeClr val="dk1"/>
              </a:buClr>
              <a:buSzPct val="80000"/>
              <a:buFont typeface="Courier New"/>
              <a:buChar char="o"/>
            </a:pPr>
            <a:r>
              <a:rPr lang="en"/>
              <a:t>15 hours of reflection </a:t>
            </a:r>
          </a:p>
          <a:p>
            <a:pPr marL="914400" lvl="1" indent="-381000">
              <a:spcBef>
                <a:spcPts val="0"/>
              </a:spcBef>
              <a:buClr>
                <a:schemeClr val="dk1"/>
              </a:buClr>
              <a:buSzPct val="80000"/>
              <a:buFont typeface="Courier New"/>
              <a:buChar char="o"/>
            </a:pPr>
            <a:r>
              <a:rPr lang="en"/>
              <a:t>20 hours professional development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The theory behind the practice</a:t>
            </a:r>
          </a:p>
        </p:txBody>
      </p:sp>
      <p:sp>
        <p:nvSpPr>
          <p:cNvPr id="128" name="Shape 128"/>
          <p:cNvSpPr txBox="1">
            <a:spLocks noGrp="1"/>
          </p:cNvSpPr>
          <p:nvPr>
            <p:ph type="body" idx="1"/>
          </p:nvPr>
        </p:nvSpPr>
        <p:spPr>
          <a:xfrm>
            <a:off x="457200" y="1123950"/>
            <a:ext cx="7281000" cy="3725699"/>
          </a:xfrm>
          <a:prstGeom prst="rect">
            <a:avLst/>
          </a:prstGeom>
        </p:spPr>
        <p:txBody>
          <a:bodyPr lIns="91425" tIns="91425" rIns="91425" bIns="91425" anchor="t" anchorCtr="0">
            <a:noAutofit/>
          </a:bodyPr>
          <a:lstStyle/>
          <a:p>
            <a:pPr>
              <a:spcBef>
                <a:spcPts val="0"/>
              </a:spcBef>
              <a:buNone/>
            </a:pPr>
            <a:r>
              <a:rPr lang="en" sz="2600"/>
              <a:t>“...learning, change, and growth are best facilitated by an integrated process that begins with 1) here-and-now experience followed by 2) collection of data and observations about that experience. The data are then 3) analysed and the conclusions of this analysis are feedback to the actors in the experience for their use in the 4) modification of their behavior and choice of new experiences” (Kolb &amp; Fry, 1975, p.33-34).</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OR!</a:t>
            </a:r>
          </a:p>
        </p:txBody>
      </p:sp>
      <p:sp>
        <p:nvSpPr>
          <p:cNvPr id="134" name="Shape 134"/>
          <p:cNvSpPr txBox="1">
            <a:spLocks noGrp="1"/>
          </p:cNvSpPr>
          <p:nvPr>
            <p:ph type="body" idx="1"/>
          </p:nvPr>
        </p:nvSpPr>
        <p:spPr>
          <a:xfrm>
            <a:off x="533400" y="1219200"/>
            <a:ext cx="8229600" cy="3725699"/>
          </a:xfrm>
          <a:prstGeom prst="rect">
            <a:avLst/>
          </a:prstGeom>
        </p:spPr>
        <p:txBody>
          <a:bodyPr lIns="91425" tIns="91425" rIns="91425" bIns="91425" anchor="t" anchorCtr="0">
            <a:noAutofit/>
          </a:bodyPr>
          <a:lstStyle/>
          <a:p>
            <a:pPr algn="ctr" rtl="0">
              <a:spcBef>
                <a:spcPts val="0"/>
              </a:spcBef>
              <a:buNone/>
            </a:pPr>
            <a:r>
              <a:rPr lang="en" sz="2200"/>
              <a:t>Concrete experience</a:t>
            </a:r>
          </a:p>
          <a:p>
            <a:pPr algn="ctr" rtl="0">
              <a:spcBef>
                <a:spcPts val="0"/>
              </a:spcBef>
              <a:buNone/>
            </a:pPr>
            <a:endParaRPr sz="2200"/>
          </a:p>
          <a:p>
            <a:pPr algn="l" rtl="0">
              <a:spcBef>
                <a:spcPts val="0"/>
              </a:spcBef>
              <a:buNone/>
            </a:pPr>
            <a:r>
              <a:rPr lang="en" sz="2200"/>
              <a:t>Testing implications							Observations and</a:t>
            </a:r>
          </a:p>
          <a:p>
            <a:pPr algn="l" rtl="0">
              <a:spcBef>
                <a:spcPts val="0"/>
              </a:spcBef>
              <a:buNone/>
            </a:pPr>
            <a:r>
              <a:rPr lang="en" sz="2200"/>
              <a:t>of concepts in new							reflections</a:t>
            </a:r>
          </a:p>
          <a:p>
            <a:pPr algn="l" rtl="0">
              <a:spcBef>
                <a:spcPts val="0"/>
              </a:spcBef>
              <a:buNone/>
            </a:pPr>
            <a:r>
              <a:rPr lang="en" sz="2200"/>
              <a:t>situations </a:t>
            </a:r>
          </a:p>
          <a:p>
            <a:pPr algn="l" rtl="0">
              <a:spcBef>
                <a:spcPts val="0"/>
              </a:spcBef>
              <a:buNone/>
            </a:pPr>
            <a:endParaRPr sz="2200"/>
          </a:p>
          <a:p>
            <a:pPr algn="ctr" rtl="0">
              <a:spcBef>
                <a:spcPts val="0"/>
              </a:spcBef>
              <a:buNone/>
            </a:pPr>
            <a:r>
              <a:rPr lang="en" sz="2200"/>
              <a:t>Formation of abstract</a:t>
            </a:r>
          </a:p>
          <a:p>
            <a:pPr algn="ctr" rtl="0">
              <a:spcBef>
                <a:spcPts val="0"/>
              </a:spcBef>
              <a:buNone/>
            </a:pPr>
            <a:r>
              <a:rPr lang="en" sz="2200"/>
              <a:t>concepts and generalizations</a:t>
            </a:r>
          </a:p>
          <a:p>
            <a:pPr algn="r">
              <a:spcBef>
                <a:spcPts val="0"/>
              </a:spcBef>
              <a:buNone/>
            </a:pPr>
            <a:r>
              <a:rPr lang="en" sz="1800"/>
              <a:t>(Kolb &amp; Fry, 1975, p. 33)</a:t>
            </a:r>
          </a:p>
        </p:txBody>
      </p:sp>
      <p:sp>
        <p:nvSpPr>
          <p:cNvPr id="135" name="Shape 135"/>
          <p:cNvSpPr/>
          <p:nvPr/>
        </p:nvSpPr>
        <p:spPr>
          <a:xfrm>
            <a:off x="1752600" y="1524000"/>
            <a:ext cx="1066799" cy="533399"/>
          </a:xfrm>
          <a:prstGeom prst="bentArrow">
            <a:avLst>
              <a:gd name="adj1" fmla="val 25000"/>
              <a:gd name="adj2" fmla="val 26448"/>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6" name="Shape 136"/>
          <p:cNvSpPr/>
          <p:nvPr/>
        </p:nvSpPr>
        <p:spPr>
          <a:xfrm rot="10800000">
            <a:off x="6629400" y="3276599"/>
            <a:ext cx="609599" cy="914400"/>
          </a:xfrm>
          <a:prstGeom prst="bentArrow">
            <a:avLst>
              <a:gd name="adj1" fmla="val 25000"/>
              <a:gd name="adj2" fmla="val 25000"/>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 name="Shape 137"/>
          <p:cNvSpPr/>
          <p:nvPr/>
        </p:nvSpPr>
        <p:spPr>
          <a:xfrm rot="5400000">
            <a:off x="6476999" y="1371599"/>
            <a:ext cx="609599" cy="914400"/>
          </a:xfrm>
          <a:prstGeom prst="bentArrow">
            <a:avLst>
              <a:gd name="adj1" fmla="val 25000"/>
              <a:gd name="adj2" fmla="val 25000"/>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8" name="Shape 138"/>
          <p:cNvSpPr/>
          <p:nvPr/>
        </p:nvSpPr>
        <p:spPr>
          <a:xfrm rot="-5400000">
            <a:off x="1828800" y="3352799"/>
            <a:ext cx="647700" cy="1028700"/>
          </a:xfrm>
          <a:prstGeom prst="bentArrow">
            <a:avLst>
              <a:gd name="adj1" fmla="val 25000"/>
              <a:gd name="adj2" fmla="val 26448"/>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But...</a:t>
            </a:r>
          </a:p>
        </p:txBody>
      </p:sp>
      <p:sp>
        <p:nvSpPr>
          <p:cNvPr id="144" name="Shape 144"/>
          <p:cNvSpPr txBox="1">
            <a:spLocks noGrp="1"/>
          </p:cNvSpPr>
          <p:nvPr>
            <p:ph type="body" idx="1"/>
          </p:nvPr>
        </p:nvSpPr>
        <p:spPr>
          <a:xfrm>
            <a:off x="533400" y="1371600"/>
            <a:ext cx="8229600" cy="3725699"/>
          </a:xfrm>
          <a:prstGeom prst="rect">
            <a:avLst/>
          </a:prstGeom>
        </p:spPr>
        <p:txBody>
          <a:bodyPr lIns="91425" tIns="91425" rIns="91425" bIns="91425" anchor="t" anchorCtr="0">
            <a:noAutofit/>
          </a:bodyPr>
          <a:lstStyle/>
          <a:p>
            <a:pPr lvl="0" algn="ctr" rtl="0">
              <a:spcBef>
                <a:spcPts val="0"/>
              </a:spcBef>
              <a:buNone/>
            </a:pPr>
            <a:r>
              <a:rPr lang="en" sz="2200"/>
              <a:t>Concrete experience</a:t>
            </a:r>
          </a:p>
          <a:p>
            <a:pPr lvl="0" algn="ctr" rtl="0">
              <a:spcBef>
                <a:spcPts val="0"/>
              </a:spcBef>
              <a:buNone/>
            </a:pPr>
            <a:endParaRPr sz="2200"/>
          </a:p>
          <a:p>
            <a:pPr lvl="0" algn="l" rtl="0">
              <a:spcBef>
                <a:spcPts val="0"/>
              </a:spcBef>
              <a:buNone/>
            </a:pPr>
            <a:r>
              <a:rPr lang="en" sz="2200"/>
              <a:t>Testing implications							Observations and</a:t>
            </a:r>
          </a:p>
          <a:p>
            <a:pPr lvl="0" algn="l" rtl="0">
              <a:spcBef>
                <a:spcPts val="0"/>
              </a:spcBef>
              <a:buNone/>
            </a:pPr>
            <a:r>
              <a:rPr lang="en" sz="2200"/>
              <a:t>of concepts in new							reflections</a:t>
            </a:r>
          </a:p>
          <a:p>
            <a:pPr lvl="0" algn="l" rtl="0">
              <a:spcBef>
                <a:spcPts val="0"/>
              </a:spcBef>
              <a:buNone/>
            </a:pPr>
            <a:r>
              <a:rPr lang="en" sz="2200"/>
              <a:t>situations </a:t>
            </a:r>
            <a:br>
              <a:rPr lang="en" sz="2200"/>
            </a:br>
            <a:endParaRPr lang="en" sz="2200"/>
          </a:p>
          <a:p>
            <a:pPr lvl="0" algn="ctr" rtl="0">
              <a:spcBef>
                <a:spcPts val="0"/>
              </a:spcBef>
              <a:buNone/>
            </a:pPr>
            <a:r>
              <a:rPr lang="en" sz="2200"/>
              <a:t>Formation of abstract</a:t>
            </a:r>
          </a:p>
          <a:p>
            <a:pPr lvl="0" algn="ctr" rtl="0">
              <a:spcBef>
                <a:spcPts val="0"/>
              </a:spcBef>
              <a:buNone/>
            </a:pPr>
            <a:r>
              <a:rPr lang="en" sz="2200"/>
              <a:t>concepts and generalizations</a:t>
            </a:r>
          </a:p>
          <a:p>
            <a:pPr lvl="0" algn="r" rtl="0">
              <a:spcBef>
                <a:spcPts val="0"/>
              </a:spcBef>
              <a:buNone/>
            </a:pPr>
            <a:r>
              <a:rPr lang="en" sz="1800"/>
              <a:t>(Kolb &amp; Fry, 1975, p. 33)</a:t>
            </a:r>
          </a:p>
        </p:txBody>
      </p:sp>
      <p:sp>
        <p:nvSpPr>
          <p:cNvPr id="145" name="Shape 145"/>
          <p:cNvSpPr/>
          <p:nvPr/>
        </p:nvSpPr>
        <p:spPr>
          <a:xfrm>
            <a:off x="1752600" y="1524000"/>
            <a:ext cx="1066799" cy="533399"/>
          </a:xfrm>
          <a:prstGeom prst="bentArrow">
            <a:avLst>
              <a:gd name="adj1" fmla="val 25000"/>
              <a:gd name="adj2" fmla="val 26448"/>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6" name="Shape 146"/>
          <p:cNvSpPr/>
          <p:nvPr/>
        </p:nvSpPr>
        <p:spPr>
          <a:xfrm rot="10800000">
            <a:off x="6629400" y="3276599"/>
            <a:ext cx="609599" cy="914400"/>
          </a:xfrm>
          <a:prstGeom prst="bentArrow">
            <a:avLst>
              <a:gd name="adj1" fmla="val 25000"/>
              <a:gd name="adj2" fmla="val 25000"/>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 name="Shape 147"/>
          <p:cNvSpPr/>
          <p:nvPr/>
        </p:nvSpPr>
        <p:spPr>
          <a:xfrm rot="5400000">
            <a:off x="6476999" y="1371599"/>
            <a:ext cx="609599" cy="914400"/>
          </a:xfrm>
          <a:prstGeom prst="bentArrow">
            <a:avLst>
              <a:gd name="adj1" fmla="val 25000"/>
              <a:gd name="adj2" fmla="val 25000"/>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8" name="Shape 148"/>
          <p:cNvSpPr/>
          <p:nvPr/>
        </p:nvSpPr>
        <p:spPr>
          <a:xfrm rot="-5400000">
            <a:off x="1828800" y="3352799"/>
            <a:ext cx="647700" cy="1028700"/>
          </a:xfrm>
          <a:prstGeom prst="bentArrow">
            <a:avLst>
              <a:gd name="adj1" fmla="val 25000"/>
              <a:gd name="adj2" fmla="val 26448"/>
              <a:gd name="adj3" fmla="val 25000"/>
              <a:gd name="adj4" fmla="val 4375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9" name="Shape 149"/>
          <p:cNvSpPr/>
          <p:nvPr/>
        </p:nvSpPr>
        <p:spPr>
          <a:xfrm rot="-1396374">
            <a:off x="4214232" y="846491"/>
            <a:ext cx="303712" cy="772988"/>
          </a:xfrm>
          <a:prstGeom prst="downArrow">
            <a:avLst>
              <a:gd name="adj1" fmla="val 50000"/>
              <a:gd name="adj2" fmla="val 5000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0" name="Shape 150"/>
          <p:cNvSpPr txBox="1"/>
          <p:nvPr/>
        </p:nvSpPr>
        <p:spPr>
          <a:xfrm>
            <a:off x="2447550" y="205975"/>
            <a:ext cx="5299800" cy="618300"/>
          </a:xfrm>
          <a:prstGeom prst="rect">
            <a:avLst/>
          </a:prstGeom>
          <a:noFill/>
          <a:ln>
            <a:noFill/>
          </a:ln>
        </p:spPr>
        <p:txBody>
          <a:bodyPr lIns="91425" tIns="91425" rIns="91425" bIns="91425" anchor="t" anchorCtr="0">
            <a:noAutofit/>
          </a:bodyPr>
          <a:lstStyle/>
          <a:p>
            <a:pPr>
              <a:spcBef>
                <a:spcPts val="0"/>
              </a:spcBef>
              <a:buNone/>
            </a:pPr>
            <a:r>
              <a:rPr lang="en" sz="1800"/>
              <a:t>We really start somewhere out here with observation of experienced practitioners.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Concrete experiences</a:t>
            </a:r>
          </a:p>
        </p:txBody>
      </p:sp>
      <p:sp>
        <p:nvSpPr>
          <p:cNvPr id="156" name="Shape 15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All First-Year Instruction Practicum students:</a:t>
            </a:r>
          </a:p>
          <a:p>
            <a:pPr marL="914400" lvl="1" indent="-381000" rtl="0">
              <a:spcBef>
                <a:spcPts val="0"/>
              </a:spcBef>
              <a:buClr>
                <a:schemeClr val="dk1"/>
              </a:buClr>
              <a:buSzPct val="80000"/>
              <a:buFont typeface="Courier New"/>
              <a:buChar char="o"/>
            </a:pPr>
            <a:r>
              <a:rPr lang="en"/>
              <a:t>Team-teach first-year and upper-level information literacy sessions</a:t>
            </a:r>
          </a:p>
          <a:p>
            <a:pPr marL="914400" lvl="1" indent="-381000" rtl="0">
              <a:spcBef>
                <a:spcPts val="0"/>
              </a:spcBef>
              <a:buClr>
                <a:schemeClr val="dk1"/>
              </a:buClr>
              <a:buSzPct val="80000"/>
              <a:buFont typeface="Courier New"/>
              <a:buChar char="o"/>
            </a:pPr>
            <a:r>
              <a:rPr lang="en"/>
              <a:t>Teach first-year information literacy sessions</a:t>
            </a:r>
          </a:p>
          <a:p>
            <a:pPr marL="457200" lvl="0" indent="-419100" rtl="0">
              <a:spcBef>
                <a:spcPts val="0"/>
              </a:spcBef>
              <a:buClr>
                <a:schemeClr val="dk1"/>
              </a:buClr>
              <a:buSzPct val="100000"/>
              <a:buFont typeface="Arial"/>
              <a:buChar char="●"/>
            </a:pPr>
            <a:r>
              <a:rPr lang="en"/>
              <a:t>Many students also:</a:t>
            </a:r>
          </a:p>
          <a:p>
            <a:pPr marL="914400" lvl="1" indent="-381000" rtl="0">
              <a:spcBef>
                <a:spcPts val="0"/>
              </a:spcBef>
              <a:buClr>
                <a:schemeClr val="dk1"/>
              </a:buClr>
              <a:buSzPct val="80000"/>
              <a:buFont typeface="Courier New"/>
              <a:buChar char="o"/>
            </a:pPr>
            <a:r>
              <a:rPr lang="en"/>
              <a:t>Develop assessment instruments </a:t>
            </a:r>
          </a:p>
          <a:p>
            <a:pPr marL="914400" lvl="1" indent="-381000">
              <a:spcBef>
                <a:spcPts val="0"/>
              </a:spcBef>
              <a:buClr>
                <a:schemeClr val="dk1"/>
              </a:buClr>
              <a:buSzPct val="80000"/>
              <a:buFont typeface="Courier New"/>
              <a:buChar char="o"/>
            </a:pPr>
            <a:r>
              <a:rPr lang="en"/>
              <a:t>Create online learning objects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Think-Pair-Share!</a:t>
            </a:r>
          </a:p>
        </p:txBody>
      </p:sp>
      <p:sp>
        <p:nvSpPr>
          <p:cNvPr id="45" name="Shape 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What types of teaching do you do?</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Observations and reflections</a:t>
            </a:r>
          </a:p>
        </p:txBody>
      </p:sp>
      <p:sp>
        <p:nvSpPr>
          <p:cNvPr id="162" name="Shape 1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All practicum students must create a space for reflection (blog, tumblr, etc.)</a:t>
            </a:r>
          </a:p>
          <a:p>
            <a:pPr marL="914400" lvl="1" indent="-381000" rtl="0">
              <a:spcBef>
                <a:spcPts val="0"/>
              </a:spcBef>
              <a:buClr>
                <a:schemeClr val="dk1"/>
              </a:buClr>
              <a:buSzPct val="80000"/>
              <a:buFont typeface="Courier New"/>
              <a:buChar char="o"/>
            </a:pPr>
            <a:r>
              <a:rPr lang="en"/>
              <a:t>Weekly posts are required</a:t>
            </a:r>
          </a:p>
          <a:p>
            <a:pPr marL="914400" lvl="1" indent="-381000" rtl="0">
              <a:spcBef>
                <a:spcPts val="0"/>
              </a:spcBef>
              <a:buClr>
                <a:schemeClr val="dk1"/>
              </a:buClr>
              <a:buSzPct val="80000"/>
              <a:buFont typeface="Courier New"/>
              <a:buChar char="o"/>
            </a:pPr>
            <a:r>
              <a:rPr lang="en"/>
              <a:t>Some specific reflection assignments from me, but typically free-form </a:t>
            </a:r>
          </a:p>
          <a:p>
            <a:pPr marL="457200" lvl="0" indent="-419100" rtl="0">
              <a:spcBef>
                <a:spcPts val="0"/>
              </a:spcBef>
              <a:buClr>
                <a:schemeClr val="dk1"/>
              </a:buClr>
              <a:buSzPct val="100000"/>
              <a:buFont typeface="Arial"/>
              <a:buChar char="●"/>
            </a:pPr>
            <a:r>
              <a:rPr lang="en"/>
              <a:t>These observations and reflections lead to Kolb &amp; Fry’s “Formation of abstract concepts and generalizations”</a:t>
            </a:r>
          </a:p>
          <a:p>
            <a:pPr lvl="0">
              <a:spcBef>
                <a:spcPts val="0"/>
              </a:spcBef>
              <a:buNone/>
            </a:pP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Shape 167"/>
          <p:cNvPicPr preferRelativeResize="0"/>
          <p:nvPr/>
        </p:nvPicPr>
        <p:blipFill>
          <a:blip r:embed="rId3">
            <a:alphaModFix/>
          </a:blip>
          <a:stretch>
            <a:fillRect/>
          </a:stretch>
        </p:blipFill>
        <p:spPr>
          <a:xfrm>
            <a:off x="1114425" y="1524000"/>
            <a:ext cx="6962775" cy="3143250"/>
          </a:xfrm>
          <a:prstGeom prst="rect">
            <a:avLst/>
          </a:prstGeom>
          <a:noFill/>
          <a:ln>
            <a:noFill/>
          </a:ln>
        </p:spPr>
      </p:pic>
      <p:sp>
        <p:nvSpPr>
          <p:cNvPr id="168" name="Shape 16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Getting comfortable with discomfort</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Failure </a:t>
            </a:r>
            <a:r>
              <a:rPr lang="en" i="1"/>
              <a:t>is </a:t>
            </a:r>
            <a:r>
              <a:rPr lang="en"/>
              <a:t>an option</a:t>
            </a:r>
          </a:p>
        </p:txBody>
      </p:sp>
      <p:pic>
        <p:nvPicPr>
          <p:cNvPr id="174" name="Shape 174"/>
          <p:cNvPicPr preferRelativeResize="0"/>
          <p:nvPr/>
        </p:nvPicPr>
        <p:blipFill>
          <a:blip r:embed="rId3">
            <a:alphaModFix/>
          </a:blip>
          <a:stretch>
            <a:fillRect/>
          </a:stretch>
        </p:blipFill>
        <p:spPr>
          <a:xfrm>
            <a:off x="1905000" y="3457575"/>
            <a:ext cx="6715125" cy="1495425"/>
          </a:xfrm>
          <a:prstGeom prst="rect">
            <a:avLst/>
          </a:prstGeom>
          <a:noFill/>
          <a:ln>
            <a:noFill/>
          </a:ln>
        </p:spPr>
      </p:pic>
      <p:pic>
        <p:nvPicPr>
          <p:cNvPr id="175" name="Shape 175"/>
          <p:cNvPicPr preferRelativeResize="0"/>
          <p:nvPr/>
        </p:nvPicPr>
        <p:blipFill>
          <a:blip r:embed="rId4">
            <a:alphaModFix/>
          </a:blip>
          <a:stretch>
            <a:fillRect/>
          </a:stretch>
        </p:blipFill>
        <p:spPr>
          <a:xfrm>
            <a:off x="381000" y="1152525"/>
            <a:ext cx="6457950" cy="2428875"/>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This is the sound of silence</a:t>
            </a:r>
          </a:p>
        </p:txBody>
      </p:sp>
      <p:pic>
        <p:nvPicPr>
          <p:cNvPr id="181" name="Shape 181"/>
          <p:cNvPicPr preferRelativeResize="0"/>
          <p:nvPr/>
        </p:nvPicPr>
        <p:blipFill>
          <a:blip r:embed="rId3">
            <a:alphaModFix/>
          </a:blip>
          <a:stretch>
            <a:fillRect/>
          </a:stretch>
        </p:blipFill>
        <p:spPr>
          <a:xfrm>
            <a:off x="457200" y="1210000"/>
            <a:ext cx="6010275" cy="3781425"/>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Shape 186"/>
          <p:cNvPicPr preferRelativeResize="0"/>
          <p:nvPr/>
        </p:nvPicPr>
        <p:blipFill rotWithShape="1">
          <a:blip r:embed="rId3">
            <a:alphaModFix/>
          </a:blip>
          <a:srcRect t="18929"/>
          <a:stretch/>
        </p:blipFill>
        <p:spPr>
          <a:xfrm>
            <a:off x="457187" y="1219200"/>
            <a:ext cx="5895975" cy="3529012"/>
          </a:xfrm>
          <a:prstGeom prst="rect">
            <a:avLst/>
          </a:prstGeom>
          <a:noFill/>
          <a:ln>
            <a:noFill/>
          </a:ln>
        </p:spPr>
      </p:pic>
      <p:sp>
        <p:nvSpPr>
          <p:cNvPr id="187" name="Shape 1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The struggle is real</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11447"/>
            <a:ext cx="8229600" cy="857400"/>
          </a:xfrm>
          <a:prstGeom prst="rect">
            <a:avLst/>
          </a:prstGeom>
        </p:spPr>
        <p:txBody>
          <a:bodyPr lIns="91425" tIns="91425" rIns="91425" bIns="91425" anchor="b" anchorCtr="0">
            <a:noAutofit/>
          </a:bodyPr>
          <a:lstStyle/>
          <a:p>
            <a:pPr>
              <a:spcBef>
                <a:spcPts val="0"/>
              </a:spcBef>
              <a:buNone/>
            </a:pPr>
            <a:r>
              <a:rPr lang="en"/>
              <a:t>Everyone's a (self) critic</a:t>
            </a:r>
          </a:p>
        </p:txBody>
      </p:sp>
      <p:pic>
        <p:nvPicPr>
          <p:cNvPr id="193" name="Shape 193"/>
          <p:cNvPicPr preferRelativeResize="0"/>
          <p:nvPr/>
        </p:nvPicPr>
        <p:blipFill rotWithShape="1">
          <a:blip r:embed="rId3">
            <a:alphaModFix/>
          </a:blip>
          <a:srcRect t="51583"/>
          <a:stretch/>
        </p:blipFill>
        <p:spPr>
          <a:xfrm>
            <a:off x="525100" y="2685400"/>
            <a:ext cx="6715124" cy="2133600"/>
          </a:xfrm>
          <a:prstGeom prst="rect">
            <a:avLst/>
          </a:prstGeom>
          <a:noFill/>
          <a:ln>
            <a:noFill/>
          </a:ln>
        </p:spPr>
      </p:pic>
      <p:pic>
        <p:nvPicPr>
          <p:cNvPr id="194" name="Shape 194"/>
          <p:cNvPicPr preferRelativeResize="0"/>
          <p:nvPr/>
        </p:nvPicPr>
        <p:blipFill rotWithShape="1">
          <a:blip r:embed="rId4">
            <a:alphaModFix/>
          </a:blip>
          <a:srcRect r="2219"/>
          <a:stretch/>
        </p:blipFill>
        <p:spPr>
          <a:xfrm>
            <a:off x="457200" y="1228400"/>
            <a:ext cx="6705599" cy="1533525"/>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Taking the good with the bad</a:t>
            </a:r>
          </a:p>
        </p:txBody>
      </p:sp>
      <p:pic>
        <p:nvPicPr>
          <p:cNvPr id="200" name="Shape 200"/>
          <p:cNvPicPr preferRelativeResize="0"/>
          <p:nvPr/>
        </p:nvPicPr>
        <p:blipFill>
          <a:blip r:embed="rId3">
            <a:alphaModFix/>
          </a:blip>
          <a:stretch>
            <a:fillRect/>
          </a:stretch>
        </p:blipFill>
        <p:spPr>
          <a:xfrm>
            <a:off x="499225" y="1361775"/>
            <a:ext cx="6838124" cy="2783199"/>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I woke up like this</a:t>
            </a:r>
          </a:p>
        </p:txBody>
      </p:sp>
      <p:pic>
        <p:nvPicPr>
          <p:cNvPr id="206" name="Shape 206"/>
          <p:cNvPicPr preferRelativeResize="0"/>
          <p:nvPr/>
        </p:nvPicPr>
        <p:blipFill>
          <a:blip r:embed="rId3">
            <a:alphaModFix/>
          </a:blip>
          <a:stretch>
            <a:fillRect/>
          </a:stretch>
        </p:blipFill>
        <p:spPr>
          <a:xfrm>
            <a:off x="350525" y="1231000"/>
            <a:ext cx="7029450" cy="3581400"/>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Testing implications</a:t>
            </a:r>
          </a:p>
        </p:txBody>
      </p:sp>
      <p:sp>
        <p:nvSpPr>
          <p:cNvPr id="212" name="Shape 21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Good reflection results in action</a:t>
            </a:r>
          </a:p>
          <a:p>
            <a:pPr marL="457200" lvl="0" indent="-419100">
              <a:spcBef>
                <a:spcPts val="0"/>
              </a:spcBef>
              <a:buClr>
                <a:schemeClr val="dk1"/>
              </a:buClr>
              <a:buSzPct val="100000"/>
              <a:buFont typeface="Arial"/>
              <a:buChar char="●"/>
            </a:pPr>
            <a:r>
              <a:rPr lang="en"/>
              <a:t>Blogs and regular observation and feedback from me facilitate the experiential learning cycle</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The teacher becomes the student</a:t>
            </a:r>
          </a:p>
        </p:txBody>
      </p:sp>
      <p:sp>
        <p:nvSpPr>
          <p:cNvPr id="218" name="Shape 218"/>
          <p:cNvSpPr txBox="1">
            <a:spLocks noGrp="1"/>
          </p:cNvSpPr>
          <p:nvPr>
            <p:ph type="body" idx="1"/>
          </p:nvPr>
        </p:nvSpPr>
        <p:spPr>
          <a:xfrm>
            <a:off x="457200" y="1047750"/>
            <a:ext cx="8229600" cy="3725699"/>
          </a:xfrm>
          <a:prstGeom prst="rect">
            <a:avLst/>
          </a:prstGeom>
        </p:spPr>
        <p:txBody>
          <a:bodyPr lIns="91425" tIns="91425" rIns="91425" bIns="91425" anchor="t" anchorCtr="0">
            <a:noAutofit/>
          </a:bodyPr>
          <a:lstStyle/>
          <a:p>
            <a:pPr marL="457200" lvl="0" indent="-406400" rtl="0">
              <a:spcBef>
                <a:spcPts val="0"/>
              </a:spcBef>
              <a:buClr>
                <a:schemeClr val="dk1"/>
              </a:buClr>
              <a:buSzPct val="100000"/>
              <a:buFont typeface="Arial"/>
              <a:buChar char="●"/>
            </a:pPr>
            <a:r>
              <a:rPr lang="en" sz="2800"/>
              <a:t>One size does not fit all</a:t>
            </a:r>
          </a:p>
          <a:p>
            <a:pPr marL="457200" lvl="0" indent="-406400" rtl="0">
              <a:spcBef>
                <a:spcPts val="0"/>
              </a:spcBef>
              <a:buClr>
                <a:schemeClr val="dk1"/>
              </a:buClr>
              <a:buSzPct val="100000"/>
              <a:buFont typeface="Arial"/>
              <a:buChar char="●"/>
            </a:pPr>
            <a:r>
              <a:rPr lang="en" sz="2800"/>
              <a:t>Feedback should be specific, timely, and (whenever possible) face-to-face</a:t>
            </a:r>
          </a:p>
          <a:p>
            <a:pPr marL="457200" lvl="0" indent="-406400" rtl="0">
              <a:spcBef>
                <a:spcPts val="0"/>
              </a:spcBef>
              <a:buClr>
                <a:schemeClr val="dk1"/>
              </a:buClr>
              <a:buSzPct val="100000"/>
              <a:buFont typeface="Arial"/>
              <a:buChar char="●"/>
            </a:pPr>
            <a:r>
              <a:rPr lang="en" sz="2800"/>
              <a:t>Schedule regular check-ins</a:t>
            </a:r>
          </a:p>
          <a:p>
            <a:pPr marL="457200" lvl="0" indent="-406400" rtl="0">
              <a:spcBef>
                <a:spcPts val="0"/>
              </a:spcBef>
              <a:buClr>
                <a:schemeClr val="dk1"/>
              </a:buClr>
              <a:buSzPct val="100000"/>
              <a:buFont typeface="Arial"/>
              <a:buChar char="●"/>
            </a:pPr>
            <a:r>
              <a:rPr lang="en" sz="2800"/>
              <a:t>Develop a list of concrete projects to avoid busy work to fill remaining hours</a:t>
            </a:r>
          </a:p>
          <a:p>
            <a:pPr marL="457200" lvl="0" indent="-406400" rtl="0">
              <a:spcBef>
                <a:spcPts val="0"/>
              </a:spcBef>
              <a:buClr>
                <a:schemeClr val="dk1"/>
              </a:buClr>
              <a:buSzPct val="100000"/>
              <a:buFont typeface="Arial"/>
              <a:buChar char="●"/>
            </a:pPr>
            <a:r>
              <a:rPr lang="en" sz="2800"/>
              <a:t>Empowering practicum students to make game-time decisions increases their confidence</a:t>
            </a:r>
          </a:p>
          <a:p>
            <a:pPr lvl="0">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One more time!</a:t>
            </a:r>
          </a:p>
        </p:txBody>
      </p:sp>
      <p:sp>
        <p:nvSpPr>
          <p:cNvPr id="51" name="Shape 5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How did you learn how to teach?</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Thank you!</a:t>
            </a:r>
          </a:p>
        </p:txBody>
      </p:sp>
      <p:sp>
        <p:nvSpPr>
          <p:cNvPr id="224" name="Shape 22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Please feel free to contact me at:</a:t>
            </a:r>
          </a:p>
          <a:p>
            <a:pPr>
              <a:spcBef>
                <a:spcPts val="0"/>
              </a:spcBef>
              <a:buNone/>
            </a:pPr>
            <a:r>
              <a:rPr lang="en"/>
              <a:t>jedale2@uncg.edu</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References</a:t>
            </a:r>
          </a:p>
        </p:txBody>
      </p:sp>
      <p:sp>
        <p:nvSpPr>
          <p:cNvPr id="230" name="Shape 230"/>
          <p:cNvSpPr txBox="1">
            <a:spLocks noGrp="1"/>
          </p:cNvSpPr>
          <p:nvPr>
            <p:ph type="body" idx="1"/>
          </p:nvPr>
        </p:nvSpPr>
        <p:spPr>
          <a:xfrm>
            <a:off x="331250" y="1123950"/>
            <a:ext cx="8355600" cy="3725699"/>
          </a:xfrm>
          <a:prstGeom prst="rect">
            <a:avLst/>
          </a:prstGeom>
        </p:spPr>
        <p:txBody>
          <a:bodyPr lIns="91425" tIns="91425" rIns="91425" bIns="91425" anchor="t" anchorCtr="0">
            <a:noAutofit/>
          </a:bodyPr>
          <a:lstStyle/>
          <a:p>
            <a:pPr marL="457200" lvl="0" indent="-279400" rtl="0">
              <a:lnSpc>
                <a:spcPct val="100000"/>
              </a:lnSpc>
              <a:spcBef>
                <a:spcPts val="0"/>
              </a:spcBef>
              <a:buNone/>
            </a:pPr>
            <a:r>
              <a:rPr lang="en" sz="1600"/>
              <a:t>Brecher, D., &amp; Klipfel, K. M. (2014). Education training for instruction librarians: A shared perspective. </a:t>
            </a:r>
            <a:r>
              <a:rPr lang="en" sz="1600" i="1"/>
              <a:t>Communications in Information Literacy</a:t>
            </a:r>
            <a:r>
              <a:rPr lang="en" sz="1600"/>
              <a:t>, </a:t>
            </a:r>
            <a:r>
              <a:rPr lang="en" sz="1600" i="1"/>
              <a:t>8</a:t>
            </a:r>
            <a:r>
              <a:rPr lang="en" sz="1600"/>
              <a:t>(1), 43–49.</a:t>
            </a:r>
            <a:br>
              <a:rPr lang="en" sz="1600"/>
            </a:br>
            <a:endParaRPr lang="en" sz="1600"/>
          </a:p>
          <a:p>
            <a:pPr marL="457200" lvl="0" indent="-279400" rtl="0">
              <a:lnSpc>
                <a:spcPct val="100000"/>
              </a:lnSpc>
              <a:spcBef>
                <a:spcPts val="0"/>
              </a:spcBef>
              <a:buNone/>
            </a:pPr>
            <a:r>
              <a:rPr lang="en" sz="1600"/>
              <a:t>Doyle, C. (2008). Rethinking preprofessional training to improve work quality: Engaging library interns. </a:t>
            </a:r>
            <a:r>
              <a:rPr lang="en" sz="1600" i="1"/>
              <a:t>College &amp; Research Libraries News</a:t>
            </a:r>
            <a:r>
              <a:rPr lang="en" sz="1600"/>
              <a:t>, </a:t>
            </a:r>
            <a:r>
              <a:rPr lang="en" sz="1600" i="1"/>
              <a:t>69</a:t>
            </a:r>
            <a:r>
              <a:rPr lang="en" sz="1600"/>
              <a:t>(7), 396–426.</a:t>
            </a:r>
            <a:br>
              <a:rPr lang="en" sz="1600"/>
            </a:br>
            <a:endParaRPr lang="en" sz="1600"/>
          </a:p>
          <a:p>
            <a:pPr marL="457200" lvl="0" indent="-279400" rtl="0">
              <a:lnSpc>
                <a:spcPct val="100000"/>
              </a:lnSpc>
              <a:spcBef>
                <a:spcPts val="0"/>
              </a:spcBef>
              <a:buNone/>
            </a:pPr>
            <a:r>
              <a:rPr lang="en" sz="1600"/>
              <a:t>Kane, C., Meehlhause, K., &amp; Ryan, M. (2014). GTA = Great Teaching Adventure! </a:t>
            </a:r>
            <a:r>
              <a:rPr lang="en" sz="1600" i="1"/>
              <a:t>Reference &amp; User Services Quarterly</a:t>
            </a:r>
            <a:r>
              <a:rPr lang="en" sz="1600"/>
              <a:t>, </a:t>
            </a:r>
            <a:r>
              <a:rPr lang="en" sz="1600" i="1"/>
              <a:t>54</a:t>
            </a:r>
            <a:r>
              <a:rPr lang="en" sz="1600"/>
              <a:t>(1), 12–16.</a:t>
            </a:r>
            <a:br>
              <a:rPr lang="en" sz="1600"/>
            </a:br>
            <a:endParaRPr lang="en" sz="1600"/>
          </a:p>
          <a:p>
            <a:pPr marL="457200" lvl="0" indent="-279400" rtl="0">
              <a:lnSpc>
                <a:spcPct val="100000"/>
              </a:lnSpc>
              <a:spcBef>
                <a:spcPts val="0"/>
              </a:spcBef>
              <a:buNone/>
            </a:pPr>
            <a:r>
              <a:rPr lang="en" sz="1600"/>
              <a:t>Kolb, D. A., &amp; Fry, R. E. (1975). Toward an applied theory of experiential learning. In C.L. Cooper (Ed.), </a:t>
            </a:r>
            <a:r>
              <a:rPr lang="en" sz="1600" i="1"/>
              <a:t>Theories of group processes</a:t>
            </a:r>
            <a:r>
              <a:rPr lang="en" sz="1600"/>
              <a:t>. London: Wiley &amp; Sons.</a:t>
            </a:r>
            <a:br>
              <a:rPr lang="en" sz="1600"/>
            </a:br>
            <a:endParaRPr lang="en" sz="1600"/>
          </a:p>
          <a:p>
            <a:pPr marL="457200" lvl="0" indent="-279400" rtl="0">
              <a:lnSpc>
                <a:spcPct val="100000"/>
              </a:lnSpc>
              <a:spcBef>
                <a:spcPts val="0"/>
              </a:spcBef>
              <a:buNone/>
            </a:pPr>
            <a:r>
              <a:rPr lang="en" sz="1600"/>
              <a:t>Nutefall, J. E. .(2012). Structuring a successful instruction internship. </a:t>
            </a:r>
            <a:r>
              <a:rPr lang="en" sz="1600" i="1"/>
              <a:t>College &amp; Undergraduate Libraries</a:t>
            </a:r>
            <a:r>
              <a:rPr lang="en" sz="1600"/>
              <a:t>, </a:t>
            </a:r>
            <a:r>
              <a:rPr lang="en" sz="1600" i="1"/>
              <a:t>19</a:t>
            </a:r>
            <a:r>
              <a:rPr lang="en" sz="1600"/>
              <a:t>(1), 80–94. http://doi.org/10.1080/10691316.2012.652550</a:t>
            </a:r>
          </a:p>
          <a:p>
            <a:pPr lvl="0" indent="-279400" rtl="0">
              <a:lnSpc>
                <a:spcPct val="200000"/>
              </a:lnSpc>
              <a:spcBef>
                <a:spcPts val="0"/>
              </a:spcBef>
              <a:buClr>
                <a:schemeClr val="dk1"/>
              </a:buClr>
              <a:buFont typeface="Arial"/>
              <a:buNone/>
            </a:pPr>
            <a:endParaRPr sz="1600"/>
          </a:p>
          <a:p>
            <a:pPr>
              <a:spcBef>
                <a:spcPts val="0"/>
              </a:spcBef>
              <a:buNone/>
            </a:pPr>
            <a:endParaRPr sz="16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a:spcBef>
                <a:spcPts val="0"/>
              </a:spcBef>
              <a:buNone/>
            </a:pPr>
            <a:r>
              <a:rPr lang="en"/>
              <a:t>From the Literature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Emporia State University</a:t>
            </a:r>
          </a:p>
        </p:txBody>
      </p:sp>
      <p:sp>
        <p:nvSpPr>
          <p:cNvPr id="62" name="Shape 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t>“...theoretical knowledge and practical expertise in library instruction and information literacy may be difficult for a[n LIS] student to obtain” (Kane &amp; Meehlhause, 2014, p. 13).</a:t>
            </a:r>
          </a:p>
          <a:p>
            <a:pPr lvl="0" rtl="0">
              <a:spcBef>
                <a:spcPts val="0"/>
              </a:spcBef>
              <a:buNone/>
            </a:pPr>
            <a:endParaRPr/>
          </a:p>
          <a:p>
            <a:pPr>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Emporia State University</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New initiative in 2011 to hire LIS students as Graduate Teaching Assistants for 20 hours per week</a:t>
            </a:r>
          </a:p>
          <a:p>
            <a:pPr marL="914400" lvl="1" indent="-381000" rtl="0">
              <a:spcBef>
                <a:spcPts val="0"/>
              </a:spcBef>
              <a:buClr>
                <a:schemeClr val="dk1"/>
              </a:buClr>
              <a:buSzPct val="80000"/>
              <a:buFont typeface="Courier New"/>
              <a:buChar char="o"/>
            </a:pPr>
            <a:r>
              <a:rPr lang="en"/>
              <a:t>About 10 hours devoted to teaching</a:t>
            </a:r>
          </a:p>
          <a:p>
            <a:pPr marL="1371600" lvl="2" indent="-381000" rtl="0">
              <a:spcBef>
                <a:spcPts val="0"/>
              </a:spcBef>
              <a:buClr>
                <a:schemeClr val="dk1"/>
              </a:buClr>
              <a:buSzPct val="80000"/>
              <a:buFont typeface="Wingdings"/>
              <a:buChar char="§"/>
            </a:pPr>
            <a:r>
              <a:rPr lang="en"/>
              <a:t>Freshman comp and other gen ed IL instruction</a:t>
            </a:r>
          </a:p>
          <a:p>
            <a:pPr marL="1371600" lvl="2" indent="-381000" rtl="0">
              <a:spcBef>
                <a:spcPts val="0"/>
              </a:spcBef>
              <a:buClr>
                <a:schemeClr val="dk1"/>
              </a:buClr>
              <a:buSzPct val="80000"/>
              <a:buFont typeface="Wingdings"/>
              <a:buChar char="§"/>
            </a:pPr>
            <a:r>
              <a:rPr lang="en"/>
              <a:t>Contributions to UL100, 2-credit course called “Information Literacy and Technology”</a:t>
            </a:r>
          </a:p>
          <a:p>
            <a:pPr algn="r">
              <a:spcBef>
                <a:spcPts val="0"/>
              </a:spcBef>
              <a:buNone/>
            </a:pPr>
            <a:r>
              <a:rPr lang="en" sz="2400"/>
              <a:t>(Kane &amp; Meehlhause, 2014)</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Emporia State University</a:t>
            </a:r>
          </a:p>
        </p:txBody>
      </p:sp>
      <p:sp>
        <p:nvSpPr>
          <p:cNvPr id="74" name="Shape 7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Supervision </a:t>
            </a:r>
          </a:p>
          <a:p>
            <a:pPr marL="914400" lvl="1" indent="-381000" rtl="0">
              <a:spcBef>
                <a:spcPts val="0"/>
              </a:spcBef>
              <a:buClr>
                <a:schemeClr val="dk1"/>
              </a:buClr>
              <a:buSzPct val="80000"/>
              <a:buFont typeface="Courier New"/>
              <a:buChar char="o"/>
            </a:pPr>
            <a:r>
              <a:rPr lang="en"/>
              <a:t>Training prior to the start of the first semester of the assistantship, including reference desk observation and introduction to the Libraries’ IL curriculum</a:t>
            </a:r>
          </a:p>
          <a:p>
            <a:pPr marL="914400" lvl="1" indent="-381000" rtl="0">
              <a:spcBef>
                <a:spcPts val="0"/>
              </a:spcBef>
              <a:buClr>
                <a:schemeClr val="dk1"/>
              </a:buClr>
              <a:buSzPct val="80000"/>
              <a:buFont typeface="Courier New"/>
              <a:buChar char="o"/>
            </a:pPr>
            <a:r>
              <a:rPr lang="en"/>
              <a:t>GTAs were regularly observed </a:t>
            </a:r>
          </a:p>
          <a:p>
            <a:pPr marL="914400" lvl="1" indent="-381000" rtl="0">
              <a:spcBef>
                <a:spcPts val="0"/>
              </a:spcBef>
              <a:buClr>
                <a:schemeClr val="dk1"/>
              </a:buClr>
              <a:buSzPct val="80000"/>
              <a:buFont typeface="Courier New"/>
              <a:buChar char="o"/>
            </a:pPr>
            <a:r>
              <a:rPr lang="en"/>
              <a:t>Teaching observations were supplemented by post-teaching surveys</a:t>
            </a:r>
          </a:p>
          <a:p>
            <a:pPr marL="457200" lvl="0" indent="-419100" rtl="0">
              <a:spcBef>
                <a:spcPts val="0"/>
              </a:spcBef>
              <a:buClr>
                <a:schemeClr val="dk1"/>
              </a:buClr>
              <a:buSzPct val="100000"/>
              <a:buFont typeface="Arial"/>
              <a:buChar char="●"/>
            </a:pPr>
            <a:r>
              <a:rPr lang="en"/>
              <a:t>The assistantships are mutually beneficial</a:t>
            </a:r>
          </a:p>
          <a:p>
            <a:pPr lvl="0" algn="r" rtl="0">
              <a:spcBef>
                <a:spcPts val="0"/>
              </a:spcBef>
              <a:buNone/>
            </a:pPr>
            <a:r>
              <a:rPr lang="en" sz="2400"/>
              <a:t>(Kane &amp; Meehlhause, 2014)</a:t>
            </a:r>
          </a:p>
          <a:p>
            <a:pPr marL="0" indent="0" rtl="0">
              <a:spcBef>
                <a:spcPts val="0"/>
              </a:spcBef>
              <a:buNone/>
            </a:pPr>
            <a:endParaRPr b="1"/>
          </a:p>
          <a:p>
            <a:pPr marL="0" lvl="0" indent="0">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George Washington University</a:t>
            </a:r>
          </a:p>
        </p:txBody>
      </p:sp>
      <p:sp>
        <p:nvSpPr>
          <p:cNvPr id="80" name="Shape 8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120-hour instruction internship/practicum</a:t>
            </a:r>
          </a:p>
          <a:p>
            <a:pPr marL="457200" lvl="0" indent="-419100" rtl="0">
              <a:spcBef>
                <a:spcPts val="0"/>
              </a:spcBef>
              <a:buClr>
                <a:schemeClr val="dk1"/>
              </a:buClr>
              <a:buSzPct val="100000"/>
              <a:buFont typeface="Arial"/>
              <a:buChar char="●"/>
            </a:pPr>
            <a:r>
              <a:rPr lang="en"/>
              <a:t>Five interns who completed the internship between 2003 and 2008 responded to a questionnaire about their experiences</a:t>
            </a:r>
          </a:p>
          <a:p>
            <a:pPr marL="914400" lvl="1" indent="-381000" rtl="0">
              <a:spcBef>
                <a:spcPts val="0"/>
              </a:spcBef>
              <a:buClr>
                <a:schemeClr val="dk1"/>
              </a:buClr>
              <a:buSzPct val="80000"/>
              <a:buFont typeface="Courier New"/>
              <a:buChar char="o"/>
            </a:pPr>
            <a:r>
              <a:rPr lang="en"/>
              <a:t>All respondents found the actual teaching experience most useful to them </a:t>
            </a:r>
          </a:p>
          <a:p>
            <a:pPr marL="0" lvl="0" indent="0" algn="r">
              <a:spcBef>
                <a:spcPts val="0"/>
              </a:spcBef>
              <a:buNone/>
            </a:pPr>
            <a:r>
              <a:rPr lang="en" sz="2400"/>
              <a:t>(Nutefall, 2012)</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George Washington University</a:t>
            </a:r>
          </a:p>
        </p:txBody>
      </p:sp>
      <p:sp>
        <p:nvSpPr>
          <p:cNvPr id="86" name="Shape 8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b="1"/>
              <a:t>Recommendations:</a:t>
            </a:r>
          </a:p>
          <a:p>
            <a:pPr marL="457200" lvl="0" indent="-381000" rtl="0">
              <a:spcBef>
                <a:spcPts val="0"/>
              </a:spcBef>
              <a:buClr>
                <a:schemeClr val="dk1"/>
              </a:buClr>
              <a:buSzPct val="100000"/>
              <a:buFont typeface="Arial"/>
              <a:buAutoNum type="arabicPeriod"/>
            </a:pPr>
            <a:r>
              <a:rPr lang="en" sz="2400"/>
              <a:t>Write a job description.</a:t>
            </a:r>
          </a:p>
          <a:p>
            <a:pPr marL="457200" lvl="0" indent="-381000" rtl="0">
              <a:spcBef>
                <a:spcPts val="0"/>
              </a:spcBef>
              <a:buClr>
                <a:schemeClr val="dk1"/>
              </a:buClr>
              <a:buSzPct val="100000"/>
              <a:buFont typeface="Arial"/>
              <a:buAutoNum type="arabicPeriod"/>
            </a:pPr>
            <a:r>
              <a:rPr lang="en" sz="2400"/>
              <a:t>Conduct interviews.</a:t>
            </a:r>
          </a:p>
          <a:p>
            <a:pPr marL="457200" lvl="0" indent="-381000" rtl="0">
              <a:spcBef>
                <a:spcPts val="0"/>
              </a:spcBef>
              <a:buClr>
                <a:schemeClr val="dk1"/>
              </a:buClr>
              <a:buSzPct val="100000"/>
              <a:buFont typeface="Arial"/>
              <a:buAutoNum type="arabicPeriod"/>
            </a:pPr>
            <a:r>
              <a:rPr lang="en" sz="2400"/>
              <a:t>Provide an authentic experience.</a:t>
            </a:r>
          </a:p>
          <a:p>
            <a:pPr marL="457200" lvl="0" indent="-381000" rtl="0">
              <a:spcBef>
                <a:spcPts val="0"/>
              </a:spcBef>
              <a:buClr>
                <a:schemeClr val="dk1"/>
              </a:buClr>
              <a:buSzPct val="100000"/>
              <a:buFont typeface="Arial"/>
              <a:buAutoNum type="arabicPeriod"/>
            </a:pPr>
            <a:r>
              <a:rPr lang="en" sz="2400"/>
              <a:t>Plan projects.</a:t>
            </a:r>
          </a:p>
          <a:p>
            <a:pPr marL="457200" lvl="0" indent="-381000" rtl="0">
              <a:spcBef>
                <a:spcPts val="0"/>
              </a:spcBef>
              <a:buClr>
                <a:schemeClr val="dk1"/>
              </a:buClr>
              <a:buSzPct val="100000"/>
              <a:buFont typeface="Arial"/>
              <a:buAutoNum type="arabicPeriod"/>
            </a:pPr>
            <a:r>
              <a:rPr lang="en" sz="2400"/>
              <a:t>Provide continual feedback through multiple means.</a:t>
            </a:r>
          </a:p>
          <a:p>
            <a:pPr marL="457200" lvl="0" indent="-381000" rtl="0">
              <a:spcBef>
                <a:spcPts val="0"/>
              </a:spcBef>
              <a:buClr>
                <a:schemeClr val="dk1"/>
              </a:buClr>
              <a:buSzPct val="100000"/>
              <a:buFont typeface="Arial"/>
              <a:buAutoNum type="arabicPeriod"/>
            </a:pPr>
            <a:r>
              <a:rPr lang="en" sz="2400"/>
              <a:t>Develop relationships with the LIS program</a:t>
            </a:r>
          </a:p>
          <a:p>
            <a:pPr marL="457200" lvl="0" indent="-381000" rtl="0">
              <a:spcBef>
                <a:spcPts val="0"/>
              </a:spcBef>
              <a:buClr>
                <a:schemeClr val="dk1"/>
              </a:buClr>
              <a:buSzPct val="100000"/>
              <a:buFont typeface="Arial"/>
              <a:buAutoNum type="arabicPeriod"/>
            </a:pPr>
            <a:r>
              <a:rPr lang="en" sz="2400"/>
              <a:t>Publicize the internship opportunity.</a:t>
            </a:r>
          </a:p>
          <a:p>
            <a:pPr lvl="0" algn="r">
              <a:spcBef>
                <a:spcPts val="0"/>
              </a:spcBef>
              <a:buNone/>
            </a:pPr>
            <a:r>
              <a:rPr lang="en" sz="2400"/>
              <a:t>(Nutefall, 2012, p. 89-90)</a:t>
            </a:r>
          </a:p>
        </p:txBody>
      </p:sp>
    </p:spTree>
  </p:cSld>
  <p:clrMapOvr>
    <a:masterClrMapping/>
  </p:clrMapOvr>
  <p:transition spd="slow">
    <p:cut/>
  </p:transition>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851</Words>
  <Application>Microsoft Office PowerPoint</Application>
  <PresentationFormat>On-screen Show (16:9)</PresentationFormat>
  <Paragraphs>139</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swiss</vt:lpstr>
      <vt:lpstr>Practically Teaching Training the Next Generation of Instruction Librarians Through an LIS Practicum Experience</vt:lpstr>
      <vt:lpstr>Think-Pair-Share!</vt:lpstr>
      <vt:lpstr>One more time!</vt:lpstr>
      <vt:lpstr>From the Literature</vt:lpstr>
      <vt:lpstr>Emporia State University</vt:lpstr>
      <vt:lpstr>Emporia State University</vt:lpstr>
      <vt:lpstr>Emporia State University</vt:lpstr>
      <vt:lpstr>George Washington University</vt:lpstr>
      <vt:lpstr>George Washington University</vt:lpstr>
      <vt:lpstr>George Washington University</vt:lpstr>
      <vt:lpstr>George Washington University</vt:lpstr>
      <vt:lpstr>George Washington University</vt:lpstr>
      <vt:lpstr>Northwestern University, Schaffner Library</vt:lpstr>
      <vt:lpstr>UNCG Libraries: First-Year Instruction Practicum</vt:lpstr>
      <vt:lpstr>The basics</vt:lpstr>
      <vt:lpstr>The theory behind the practice</vt:lpstr>
      <vt:lpstr>OR!</vt:lpstr>
      <vt:lpstr>But...</vt:lpstr>
      <vt:lpstr>Concrete experiences</vt:lpstr>
      <vt:lpstr>Observations and reflections</vt:lpstr>
      <vt:lpstr>Getting comfortable with discomfort</vt:lpstr>
      <vt:lpstr>Failure is an option</vt:lpstr>
      <vt:lpstr>This is the sound of silence</vt:lpstr>
      <vt:lpstr>The struggle is real</vt:lpstr>
      <vt:lpstr>Everyone's a (self) critic</vt:lpstr>
      <vt:lpstr>Taking the good with the bad</vt:lpstr>
      <vt:lpstr>I woke up like this</vt:lpstr>
      <vt:lpstr>Testing implications</vt:lpstr>
      <vt:lpstr>The teacher becomes the student</vt:lpstr>
      <vt:lpstr>Thank you!</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Practically Teaching Training the Next Generation of Instruction Librarians Through an LIS Practicum Experience</dc:title>
  <dc:creator>Paula Brown</dc:creator>
  <cp:lastModifiedBy>Automation Services</cp:lastModifiedBy>
  <cp:revision>1</cp:revision>
  <dcterms:modified xsi:type="dcterms:W3CDTF">2015-07-16T17:31:57Z</dcterms:modified>
</cp:coreProperties>
</file>